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3" r:id="rId1"/>
  </p:sldMasterIdLst>
  <p:notesMasterIdLst>
    <p:notesMasterId r:id="rId29"/>
  </p:notesMasterIdLst>
  <p:sldIdLst>
    <p:sldId id="287" r:id="rId2"/>
    <p:sldId id="271" r:id="rId3"/>
    <p:sldId id="256" r:id="rId4"/>
    <p:sldId id="28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5" r:id="rId15"/>
    <p:sldId id="277" r:id="rId16"/>
    <p:sldId id="276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66" r:id="rId26"/>
    <p:sldId id="267" r:id="rId27"/>
    <p:sldId id="274" r:id="rId2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CC"/>
    <a:srgbClr val="00CC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74" autoAdjust="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uz-Cyrl-UZ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DCCDBE8-8FE0-4994-BD8F-A4FE835C6D69}" type="datetimeFigureOut">
              <a:rPr lang="uz-Cyrl-UZ"/>
              <a:pPr>
                <a:defRPr/>
              </a:pPr>
              <a:t>25/09/2023</a:t>
            </a:fld>
            <a:endParaRPr lang="uz-Cyrl-UZ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z-Cyrl-UZ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uz-Cyrl-UZ" noProof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uz-Cyrl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A3BB9F0-4AC9-4341-A39A-9B6FD3F375D1}" type="slidenum">
              <a:rPr lang="uz-Cyrl-UZ" altLang="ru-RU"/>
              <a:pPr/>
              <a:t>‹#›</a:t>
            </a:fld>
            <a:endParaRPr lang="uz-Cyrl-UZ" altLang="ru-RU"/>
          </a:p>
        </p:txBody>
      </p:sp>
    </p:spTree>
    <p:extLst>
      <p:ext uri="{BB962C8B-B14F-4D97-AF65-F5344CB8AC3E}">
        <p14:creationId xmlns:p14="http://schemas.microsoft.com/office/powerpoint/2010/main" val="17811363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33522-82DF-4190-994B-87DBBE9030F3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1631090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DD128-CA5E-429C-A71E-329F7C9339DA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163118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E8DE4-F735-48D8-B2A3-3084DFCA8EF0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4292340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580DBD-9476-4CD2-A547-5666308BD958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678749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F4C8C-7E37-47CC-AEF9-FD77CD47997D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103319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2C22F0-8857-4F3E-B9E3-EFAB5BAB9982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221463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5958D4-DF4E-4D3D-9A8A-0C4ED496B950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1854257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0C4A6-E3EC-4D53-8E66-8ECE80E2936F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213563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4D274-AB65-451D-BC62-0D715EA6B137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3216933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7E0D06-F3BC-4A4C-9AFB-7256838E997B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1662084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C0E474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C0E474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77EA7DF-8BFC-49AD-987C-C2C75A1DCC5A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2902123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231D7-68FA-48B2-97F7-A97C73FE83FC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20997140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C0E474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C0E474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76CBC2E-E46C-4974-860E-DC266552A967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9215778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0C5B55F-88ED-4DDC-8918-E10250242F52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5411215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866820-B5F7-49D0-95D3-2ECAF7DEFD61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18863760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FFA022-F0B6-4E95-86D9-74EE7957BCC9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  <p:extLst>
      <p:ext uri="{BB962C8B-B14F-4D97-AF65-F5344CB8AC3E}">
        <p14:creationId xmlns:p14="http://schemas.microsoft.com/office/powerpoint/2010/main" val="19270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8195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819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chemeClr val="accent1"/>
                </a:solidFill>
              </a:defRPr>
            </a:lvl1pPr>
          </a:lstStyle>
          <a:p>
            <a:fld id="{80DF3B35-7B17-40A5-A78C-3DD6C599C37D}" type="slidenum">
              <a:rPr lang="ru-RU" altLang="uz-Cyrl-UZ"/>
              <a:pPr/>
              <a:t>‹#›</a:t>
            </a:fld>
            <a:endParaRPr lang="ru-RU" altLang="uz-Cyrl-U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21" r:id="rId1"/>
    <p:sldLayoutId id="2147484719" r:id="rId2"/>
    <p:sldLayoutId id="2147484720" r:id="rId3"/>
    <p:sldLayoutId id="2147484721" r:id="rId4"/>
    <p:sldLayoutId id="2147484722" r:id="rId5"/>
    <p:sldLayoutId id="2147484723" r:id="rId6"/>
    <p:sldLayoutId id="2147484724" r:id="rId7"/>
    <p:sldLayoutId id="2147484725" r:id="rId8"/>
    <p:sldLayoutId id="2147484726" r:id="rId9"/>
    <p:sldLayoutId id="2147484727" r:id="rId10"/>
    <p:sldLayoutId id="2147484922" r:id="rId11"/>
    <p:sldLayoutId id="2147484728" r:id="rId12"/>
    <p:sldLayoutId id="2147484923" r:id="rId13"/>
    <p:sldLayoutId id="2147484729" r:id="rId14"/>
    <p:sldLayoutId id="2147484730" r:id="rId15"/>
    <p:sldLayoutId id="2147484731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://images.reklama.com.ua/2011-10-05/1161199/photos0-800x600.jpeg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0"/>
          <p:cNvGrpSpPr>
            <a:grpSpLocks/>
          </p:cNvGrpSpPr>
          <p:nvPr/>
        </p:nvGrpSpPr>
        <p:grpSpPr bwMode="auto">
          <a:xfrm>
            <a:off x="419669" y="1214754"/>
            <a:ext cx="8526439" cy="4647812"/>
            <a:chOff x="302" y="184"/>
            <a:chExt cx="18711" cy="10307"/>
          </a:xfrm>
        </p:grpSpPr>
        <p:sp>
          <p:nvSpPr>
            <p:cNvPr id="3" name="Rectangle 128"/>
            <p:cNvSpPr>
              <a:spLocks noChangeArrowheads="1"/>
            </p:cNvSpPr>
            <p:nvPr/>
          </p:nvSpPr>
          <p:spPr bwMode="auto">
            <a:xfrm>
              <a:off x="302" y="184"/>
              <a:ext cx="18711" cy="10205"/>
            </a:xfrm>
            <a:prstGeom prst="rect">
              <a:avLst/>
            </a:prstGeom>
            <a:solidFill>
              <a:srgbClr val="DC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5" name="Rectangle 126"/>
            <p:cNvSpPr>
              <a:spLocks noChangeArrowheads="1"/>
            </p:cNvSpPr>
            <p:nvPr/>
          </p:nvSpPr>
          <p:spPr bwMode="auto">
            <a:xfrm>
              <a:off x="303" y="188"/>
              <a:ext cx="4505" cy="3953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pic>
          <p:nvPicPr>
            <p:cNvPr id="17" name="Picture 1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65" y="6470"/>
              <a:ext cx="4229" cy="2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Freeform 112"/>
            <p:cNvSpPr>
              <a:spLocks/>
            </p:cNvSpPr>
            <p:nvPr/>
          </p:nvSpPr>
          <p:spPr bwMode="auto">
            <a:xfrm>
              <a:off x="5542" y="2581"/>
              <a:ext cx="2019" cy="1658"/>
            </a:xfrm>
            <a:custGeom>
              <a:avLst/>
              <a:gdLst>
                <a:gd name="T0" fmla="+- 0 7561 5543"/>
                <a:gd name="T1" fmla="*/ T0 w 2019"/>
                <a:gd name="T2" fmla="+- 0 2224 2224"/>
                <a:gd name="T3" fmla="*/ 2224 h 2016"/>
                <a:gd name="T4" fmla="+- 0 5543 5543"/>
                <a:gd name="T5" fmla="*/ T4 w 2019"/>
                <a:gd name="T6" fmla="+- 0 2224 2224"/>
                <a:gd name="T7" fmla="*/ 2224 h 2016"/>
                <a:gd name="T8" fmla="+- 0 5543 5543"/>
                <a:gd name="T9" fmla="*/ T8 w 2019"/>
                <a:gd name="T10" fmla="+- 0 4240 2224"/>
                <a:gd name="T11" fmla="*/ 4240 h 2016"/>
                <a:gd name="T12" fmla="+- 0 6062 5543"/>
                <a:gd name="T13" fmla="*/ T12 w 2019"/>
                <a:gd name="T14" fmla="+- 0 3721 2224"/>
                <a:gd name="T15" fmla="*/ 3721 h 2016"/>
                <a:gd name="T16" fmla="+- 0 6062 5543"/>
                <a:gd name="T17" fmla="*/ T16 w 2019"/>
                <a:gd name="T18" fmla="+- 0 2743 2224"/>
                <a:gd name="T19" fmla="*/ 2743 h 2016"/>
                <a:gd name="T20" fmla="+- 0 7041 5543"/>
                <a:gd name="T21" fmla="*/ T20 w 2019"/>
                <a:gd name="T22" fmla="+- 0 2743 2224"/>
                <a:gd name="T23" fmla="*/ 2743 h 2016"/>
                <a:gd name="T24" fmla="+- 0 7561 5543"/>
                <a:gd name="T25" fmla="*/ T24 w 2019"/>
                <a:gd name="T26" fmla="+- 0 2224 2224"/>
                <a:gd name="T27" fmla="*/ 2224 h 20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6">
                  <a:moveTo>
                    <a:pt x="2018" y="0"/>
                  </a:moveTo>
                  <a:lnTo>
                    <a:pt x="0" y="0"/>
                  </a:lnTo>
                  <a:lnTo>
                    <a:pt x="0" y="2016"/>
                  </a:lnTo>
                  <a:lnTo>
                    <a:pt x="519" y="1497"/>
                  </a:lnTo>
                  <a:lnTo>
                    <a:pt x="519" y="519"/>
                  </a:lnTo>
                  <a:lnTo>
                    <a:pt x="1498" y="519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4BA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0" name="Freeform 111"/>
            <p:cNvSpPr>
              <a:spLocks/>
            </p:cNvSpPr>
            <p:nvPr/>
          </p:nvSpPr>
          <p:spPr bwMode="auto">
            <a:xfrm>
              <a:off x="5542" y="2223"/>
              <a:ext cx="2019" cy="2016"/>
            </a:xfrm>
            <a:custGeom>
              <a:avLst/>
              <a:gdLst>
                <a:gd name="T0" fmla="+- 0 5543 5543"/>
                <a:gd name="T1" fmla="*/ T0 w 2019"/>
                <a:gd name="T2" fmla="+- 0 2224 2224"/>
                <a:gd name="T3" fmla="*/ 2224 h 2016"/>
                <a:gd name="T4" fmla="+- 0 7561 5543"/>
                <a:gd name="T5" fmla="*/ T4 w 2019"/>
                <a:gd name="T6" fmla="+- 0 2224 2224"/>
                <a:gd name="T7" fmla="*/ 2224 h 2016"/>
                <a:gd name="T8" fmla="+- 0 7041 5543"/>
                <a:gd name="T9" fmla="*/ T8 w 2019"/>
                <a:gd name="T10" fmla="+- 0 2743 2224"/>
                <a:gd name="T11" fmla="*/ 2743 h 2016"/>
                <a:gd name="T12" fmla="+- 0 6062 5543"/>
                <a:gd name="T13" fmla="*/ T12 w 2019"/>
                <a:gd name="T14" fmla="+- 0 2743 2224"/>
                <a:gd name="T15" fmla="*/ 2743 h 2016"/>
                <a:gd name="T16" fmla="+- 0 6062 5543"/>
                <a:gd name="T17" fmla="*/ T16 w 2019"/>
                <a:gd name="T18" fmla="+- 0 3721 2224"/>
                <a:gd name="T19" fmla="*/ 3721 h 2016"/>
                <a:gd name="T20" fmla="+- 0 5543 5543"/>
                <a:gd name="T21" fmla="*/ T20 w 2019"/>
                <a:gd name="T22" fmla="+- 0 4240 2224"/>
                <a:gd name="T23" fmla="*/ 4240 h 2016"/>
                <a:gd name="T24" fmla="+- 0 5543 5543"/>
                <a:gd name="T25" fmla="*/ T24 w 2019"/>
                <a:gd name="T26" fmla="+- 0 2224 2224"/>
                <a:gd name="T27" fmla="*/ 2224 h 20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6">
                  <a:moveTo>
                    <a:pt x="0" y="0"/>
                  </a:moveTo>
                  <a:lnTo>
                    <a:pt x="2018" y="0"/>
                  </a:lnTo>
                  <a:lnTo>
                    <a:pt x="1498" y="519"/>
                  </a:lnTo>
                  <a:lnTo>
                    <a:pt x="519" y="519"/>
                  </a:lnTo>
                  <a:lnTo>
                    <a:pt x="519" y="1497"/>
                  </a:lnTo>
                  <a:lnTo>
                    <a:pt x="0" y="201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1" name="Freeform 110"/>
            <p:cNvSpPr>
              <a:spLocks/>
            </p:cNvSpPr>
            <p:nvPr/>
          </p:nvSpPr>
          <p:spPr bwMode="auto">
            <a:xfrm>
              <a:off x="16623" y="2581"/>
              <a:ext cx="2019" cy="1764"/>
            </a:xfrm>
            <a:custGeom>
              <a:avLst/>
              <a:gdLst>
                <a:gd name="T0" fmla="+- 0 18642 16624"/>
                <a:gd name="T1" fmla="*/ T0 w 2019"/>
                <a:gd name="T2" fmla="+- 0 2327 2327"/>
                <a:gd name="T3" fmla="*/ 2327 h 2019"/>
                <a:gd name="T4" fmla="+- 0 16624 16624"/>
                <a:gd name="T5" fmla="*/ T4 w 2019"/>
                <a:gd name="T6" fmla="+- 0 2327 2327"/>
                <a:gd name="T7" fmla="*/ 2327 h 2019"/>
                <a:gd name="T8" fmla="+- 0 17144 16624"/>
                <a:gd name="T9" fmla="*/ T8 w 2019"/>
                <a:gd name="T10" fmla="+- 0 2847 2327"/>
                <a:gd name="T11" fmla="*/ 2847 h 2019"/>
                <a:gd name="T12" fmla="+- 0 18122 16624"/>
                <a:gd name="T13" fmla="*/ T12 w 2019"/>
                <a:gd name="T14" fmla="+- 0 2847 2327"/>
                <a:gd name="T15" fmla="*/ 2847 h 2019"/>
                <a:gd name="T16" fmla="+- 0 18122 16624"/>
                <a:gd name="T17" fmla="*/ T16 w 2019"/>
                <a:gd name="T18" fmla="+- 0 3825 2327"/>
                <a:gd name="T19" fmla="*/ 3825 h 2019"/>
                <a:gd name="T20" fmla="+- 0 18642 16624"/>
                <a:gd name="T21" fmla="*/ T20 w 2019"/>
                <a:gd name="T22" fmla="+- 0 4345 2327"/>
                <a:gd name="T23" fmla="*/ 4345 h 2019"/>
                <a:gd name="T24" fmla="+- 0 18642 16624"/>
                <a:gd name="T25" fmla="*/ T24 w 2019"/>
                <a:gd name="T26" fmla="+- 0 2327 2327"/>
                <a:gd name="T27" fmla="*/ 2327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0" y="0"/>
                  </a:lnTo>
                  <a:lnTo>
                    <a:pt x="520" y="520"/>
                  </a:lnTo>
                  <a:lnTo>
                    <a:pt x="1498" y="520"/>
                  </a:lnTo>
                  <a:lnTo>
                    <a:pt x="1498" y="1498"/>
                  </a:lnTo>
                  <a:lnTo>
                    <a:pt x="2018" y="2018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47D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2" name="Freeform 109"/>
            <p:cNvSpPr>
              <a:spLocks/>
            </p:cNvSpPr>
            <p:nvPr/>
          </p:nvSpPr>
          <p:spPr bwMode="auto">
            <a:xfrm>
              <a:off x="16623" y="2326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2327 2327"/>
                <a:gd name="T3" fmla="*/ 2327 h 2019"/>
                <a:gd name="T4" fmla="+- 0 18642 16624"/>
                <a:gd name="T5" fmla="*/ T4 w 2019"/>
                <a:gd name="T6" fmla="+- 0 4345 2327"/>
                <a:gd name="T7" fmla="*/ 4345 h 2019"/>
                <a:gd name="T8" fmla="+- 0 18122 16624"/>
                <a:gd name="T9" fmla="*/ T8 w 2019"/>
                <a:gd name="T10" fmla="+- 0 3825 2327"/>
                <a:gd name="T11" fmla="*/ 3825 h 2019"/>
                <a:gd name="T12" fmla="+- 0 18122 16624"/>
                <a:gd name="T13" fmla="*/ T12 w 2019"/>
                <a:gd name="T14" fmla="+- 0 2847 2327"/>
                <a:gd name="T15" fmla="*/ 2847 h 2019"/>
                <a:gd name="T16" fmla="+- 0 17144 16624"/>
                <a:gd name="T17" fmla="*/ T16 w 2019"/>
                <a:gd name="T18" fmla="+- 0 2847 2327"/>
                <a:gd name="T19" fmla="*/ 2847 h 2019"/>
                <a:gd name="T20" fmla="+- 0 16624 16624"/>
                <a:gd name="T21" fmla="*/ T20 w 2019"/>
                <a:gd name="T22" fmla="+- 0 2327 2327"/>
                <a:gd name="T23" fmla="*/ 2327 h 2019"/>
                <a:gd name="T24" fmla="+- 0 18642 16624"/>
                <a:gd name="T25" fmla="*/ T24 w 2019"/>
                <a:gd name="T26" fmla="+- 0 2327 2327"/>
                <a:gd name="T27" fmla="*/ 2327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2018" y="2018"/>
                  </a:lnTo>
                  <a:lnTo>
                    <a:pt x="1498" y="1498"/>
                  </a:lnTo>
                  <a:lnTo>
                    <a:pt x="1498" y="520"/>
                  </a:lnTo>
                  <a:lnTo>
                    <a:pt x="520" y="520"/>
                  </a:lnTo>
                  <a:lnTo>
                    <a:pt x="0" y="0"/>
                  </a:lnTo>
                  <a:lnTo>
                    <a:pt x="2018" y="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3" name="Freeform 108"/>
            <p:cNvSpPr>
              <a:spLocks/>
            </p:cNvSpPr>
            <p:nvPr/>
          </p:nvSpPr>
          <p:spPr bwMode="auto">
            <a:xfrm>
              <a:off x="5658" y="8298"/>
              <a:ext cx="2016" cy="2019"/>
            </a:xfrm>
            <a:custGeom>
              <a:avLst/>
              <a:gdLst>
                <a:gd name="T0" fmla="+- 0 5658 5658"/>
                <a:gd name="T1" fmla="*/ T0 w 2016"/>
                <a:gd name="T2" fmla="+- 0 8298 8298"/>
                <a:gd name="T3" fmla="*/ 8298 h 2019"/>
                <a:gd name="T4" fmla="+- 0 5658 5658"/>
                <a:gd name="T5" fmla="*/ T4 w 2016"/>
                <a:gd name="T6" fmla="+- 0 10316 8298"/>
                <a:gd name="T7" fmla="*/ 10316 h 2019"/>
                <a:gd name="T8" fmla="+- 0 7674 5658"/>
                <a:gd name="T9" fmla="*/ T8 w 2016"/>
                <a:gd name="T10" fmla="+- 0 10316 8298"/>
                <a:gd name="T11" fmla="*/ 10316 h 2019"/>
                <a:gd name="T12" fmla="+- 0 7155 5658"/>
                <a:gd name="T13" fmla="*/ T12 w 2016"/>
                <a:gd name="T14" fmla="+- 0 9797 8298"/>
                <a:gd name="T15" fmla="*/ 9797 h 2019"/>
                <a:gd name="T16" fmla="+- 0 6178 5658"/>
                <a:gd name="T17" fmla="*/ T16 w 2016"/>
                <a:gd name="T18" fmla="+- 0 9797 8298"/>
                <a:gd name="T19" fmla="*/ 9797 h 2019"/>
                <a:gd name="T20" fmla="+- 0 6178 5658"/>
                <a:gd name="T21" fmla="*/ T20 w 2016"/>
                <a:gd name="T22" fmla="+- 0 8818 8298"/>
                <a:gd name="T23" fmla="*/ 8818 h 2019"/>
                <a:gd name="T24" fmla="+- 0 5658 5658"/>
                <a:gd name="T25" fmla="*/ T24 w 2016"/>
                <a:gd name="T26" fmla="+- 0 8298 8298"/>
                <a:gd name="T27" fmla="*/ 8298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6" h="2019">
                  <a:moveTo>
                    <a:pt x="0" y="0"/>
                  </a:moveTo>
                  <a:lnTo>
                    <a:pt x="0" y="2018"/>
                  </a:lnTo>
                  <a:lnTo>
                    <a:pt x="2016" y="2018"/>
                  </a:lnTo>
                  <a:lnTo>
                    <a:pt x="1497" y="1499"/>
                  </a:lnTo>
                  <a:lnTo>
                    <a:pt x="520" y="1499"/>
                  </a:lnTo>
                  <a:lnTo>
                    <a:pt x="520" y="5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E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auto">
            <a:xfrm>
              <a:off x="5658" y="8298"/>
              <a:ext cx="2016" cy="2019"/>
            </a:xfrm>
            <a:custGeom>
              <a:avLst/>
              <a:gdLst>
                <a:gd name="T0" fmla="+- 0 5658 5658"/>
                <a:gd name="T1" fmla="*/ T0 w 2016"/>
                <a:gd name="T2" fmla="+- 0 10316 8298"/>
                <a:gd name="T3" fmla="*/ 10316 h 2019"/>
                <a:gd name="T4" fmla="+- 0 5658 5658"/>
                <a:gd name="T5" fmla="*/ T4 w 2016"/>
                <a:gd name="T6" fmla="+- 0 8298 8298"/>
                <a:gd name="T7" fmla="*/ 8298 h 2019"/>
                <a:gd name="T8" fmla="+- 0 6178 5658"/>
                <a:gd name="T9" fmla="*/ T8 w 2016"/>
                <a:gd name="T10" fmla="+- 0 8818 8298"/>
                <a:gd name="T11" fmla="*/ 8818 h 2019"/>
                <a:gd name="T12" fmla="+- 0 6178 5658"/>
                <a:gd name="T13" fmla="*/ T12 w 2016"/>
                <a:gd name="T14" fmla="+- 0 9797 8298"/>
                <a:gd name="T15" fmla="*/ 9797 h 2019"/>
                <a:gd name="T16" fmla="+- 0 7155 5658"/>
                <a:gd name="T17" fmla="*/ T16 w 2016"/>
                <a:gd name="T18" fmla="+- 0 9797 8298"/>
                <a:gd name="T19" fmla="*/ 9797 h 2019"/>
                <a:gd name="T20" fmla="+- 0 7674 5658"/>
                <a:gd name="T21" fmla="*/ T20 w 2016"/>
                <a:gd name="T22" fmla="+- 0 10316 8298"/>
                <a:gd name="T23" fmla="*/ 10316 h 2019"/>
                <a:gd name="T24" fmla="+- 0 5658 5658"/>
                <a:gd name="T25" fmla="*/ T24 w 2016"/>
                <a:gd name="T26" fmla="+- 0 10316 8298"/>
                <a:gd name="T27" fmla="*/ 10316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6" h="2019">
                  <a:moveTo>
                    <a:pt x="0" y="2018"/>
                  </a:moveTo>
                  <a:lnTo>
                    <a:pt x="0" y="0"/>
                  </a:lnTo>
                  <a:lnTo>
                    <a:pt x="520" y="520"/>
                  </a:lnTo>
                  <a:lnTo>
                    <a:pt x="520" y="1499"/>
                  </a:lnTo>
                  <a:lnTo>
                    <a:pt x="1497" y="1499"/>
                  </a:lnTo>
                  <a:lnTo>
                    <a:pt x="2016" y="2018"/>
                  </a:lnTo>
                  <a:lnTo>
                    <a:pt x="0" y="201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5" name="Freeform 106"/>
            <p:cNvSpPr>
              <a:spLocks/>
            </p:cNvSpPr>
            <p:nvPr/>
          </p:nvSpPr>
          <p:spPr bwMode="auto">
            <a:xfrm>
              <a:off x="16623" y="8298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8298 8298"/>
                <a:gd name="T3" fmla="*/ 8298 h 2019"/>
                <a:gd name="T4" fmla="+- 0 18122 16624"/>
                <a:gd name="T5" fmla="*/ T4 w 2019"/>
                <a:gd name="T6" fmla="+- 0 8818 8298"/>
                <a:gd name="T7" fmla="*/ 8818 h 2019"/>
                <a:gd name="T8" fmla="+- 0 18122 16624"/>
                <a:gd name="T9" fmla="*/ T8 w 2019"/>
                <a:gd name="T10" fmla="+- 0 9796 8298"/>
                <a:gd name="T11" fmla="*/ 9796 h 2019"/>
                <a:gd name="T12" fmla="+- 0 17144 16624"/>
                <a:gd name="T13" fmla="*/ T12 w 2019"/>
                <a:gd name="T14" fmla="+- 0 9796 8298"/>
                <a:gd name="T15" fmla="*/ 9796 h 2019"/>
                <a:gd name="T16" fmla="+- 0 16624 16624"/>
                <a:gd name="T17" fmla="*/ T16 w 2019"/>
                <a:gd name="T18" fmla="+- 0 10316 8298"/>
                <a:gd name="T19" fmla="*/ 10316 h 2019"/>
                <a:gd name="T20" fmla="+- 0 18642 16624"/>
                <a:gd name="T21" fmla="*/ T20 w 2019"/>
                <a:gd name="T22" fmla="+- 0 10316 8298"/>
                <a:gd name="T23" fmla="*/ 10316 h 2019"/>
                <a:gd name="T24" fmla="+- 0 18642 16624"/>
                <a:gd name="T25" fmla="*/ T24 w 2019"/>
                <a:gd name="T26" fmla="+- 0 8298 8298"/>
                <a:gd name="T27" fmla="*/ 8298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1498" y="520"/>
                  </a:lnTo>
                  <a:lnTo>
                    <a:pt x="1498" y="1498"/>
                  </a:lnTo>
                  <a:lnTo>
                    <a:pt x="520" y="1498"/>
                  </a:lnTo>
                  <a:lnTo>
                    <a:pt x="0" y="2018"/>
                  </a:lnTo>
                  <a:lnTo>
                    <a:pt x="2018" y="2018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F79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6" name="Freeform 105"/>
            <p:cNvSpPr>
              <a:spLocks/>
            </p:cNvSpPr>
            <p:nvPr/>
          </p:nvSpPr>
          <p:spPr bwMode="auto">
            <a:xfrm>
              <a:off x="16623" y="8298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10316 8298"/>
                <a:gd name="T3" fmla="*/ 10316 h 2019"/>
                <a:gd name="T4" fmla="+- 0 16624 16624"/>
                <a:gd name="T5" fmla="*/ T4 w 2019"/>
                <a:gd name="T6" fmla="+- 0 10316 8298"/>
                <a:gd name="T7" fmla="*/ 10316 h 2019"/>
                <a:gd name="T8" fmla="+- 0 17144 16624"/>
                <a:gd name="T9" fmla="*/ T8 w 2019"/>
                <a:gd name="T10" fmla="+- 0 9796 8298"/>
                <a:gd name="T11" fmla="*/ 9796 h 2019"/>
                <a:gd name="T12" fmla="+- 0 18122 16624"/>
                <a:gd name="T13" fmla="*/ T12 w 2019"/>
                <a:gd name="T14" fmla="+- 0 9796 8298"/>
                <a:gd name="T15" fmla="*/ 9796 h 2019"/>
                <a:gd name="T16" fmla="+- 0 18122 16624"/>
                <a:gd name="T17" fmla="*/ T16 w 2019"/>
                <a:gd name="T18" fmla="+- 0 8818 8298"/>
                <a:gd name="T19" fmla="*/ 8818 h 2019"/>
                <a:gd name="T20" fmla="+- 0 18642 16624"/>
                <a:gd name="T21" fmla="*/ T20 w 2019"/>
                <a:gd name="T22" fmla="+- 0 8298 8298"/>
                <a:gd name="T23" fmla="*/ 8298 h 2019"/>
                <a:gd name="T24" fmla="+- 0 18642 16624"/>
                <a:gd name="T25" fmla="*/ T24 w 2019"/>
                <a:gd name="T26" fmla="+- 0 10316 8298"/>
                <a:gd name="T27" fmla="*/ 10316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2018"/>
                  </a:moveTo>
                  <a:lnTo>
                    <a:pt x="0" y="2018"/>
                  </a:lnTo>
                  <a:lnTo>
                    <a:pt x="520" y="1498"/>
                  </a:lnTo>
                  <a:lnTo>
                    <a:pt x="1498" y="1498"/>
                  </a:lnTo>
                  <a:lnTo>
                    <a:pt x="1498" y="520"/>
                  </a:lnTo>
                  <a:lnTo>
                    <a:pt x="2018" y="0"/>
                  </a:lnTo>
                  <a:lnTo>
                    <a:pt x="2018" y="201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68580" tIns="34290" rIns="68580" bIns="34290" anchor="t" anchorCtr="0" upright="1">
              <a:noAutofit/>
            </a:bodyPr>
            <a:lstStyle/>
            <a:p>
              <a:endParaRPr lang="ru-RU"/>
            </a:p>
          </p:txBody>
        </p:sp>
        <p:pic>
          <p:nvPicPr>
            <p:cNvPr id="27" name="Picture 10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" y="376"/>
              <a:ext cx="13780" cy="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0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" y="7327"/>
              <a:ext cx="4400" cy="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Прямоугольник 28"/>
          <p:cNvSpPr/>
          <p:nvPr/>
        </p:nvSpPr>
        <p:spPr>
          <a:xfrm>
            <a:off x="2615859" y="1445182"/>
            <a:ext cx="598223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5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</a:t>
            </a:r>
            <a:endParaRPr lang="en-US" sz="15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5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5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endParaRPr lang="ru-RU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419669" y="1214755"/>
            <a:ext cx="2077952" cy="1518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1923" marR="18098" indent="-476" algn="ctr">
              <a:lnSpc>
                <a:spcPct val="103000"/>
              </a:lnSpc>
            </a:pPr>
            <a:r>
              <a:rPr lang="en-US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Latn-UZ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BUHGALTERIYA HISOBI VA MOLIYA</a:t>
            </a:r>
            <a:r>
              <a:rPr lang="en-US" sz="1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1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KAFEDRASI</a:t>
            </a:r>
            <a:endParaRPr lang="en-US" sz="15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41923" marR="18098" indent="-476" algn="ctr">
              <a:lnSpc>
                <a:spcPct val="103000"/>
              </a:lnSpc>
            </a:pPr>
            <a:r>
              <a:rPr lang="en-US" sz="1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MA’RUZACHI G.Q.TURAYEVA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979713" y="2698032"/>
            <a:ext cx="55993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uz-Cyrl-UZ" sz="2400" b="1" dirty="0">
                <a:solidFill>
                  <a:srgbClr val="FF0000"/>
                </a:solidFill>
              </a:rPr>
              <a:t>STATISTIK</a:t>
            </a:r>
            <a:r>
              <a:rPr lang="ru-RU" altLang="uz-Cyrl-UZ" sz="2400" b="1" dirty="0">
                <a:solidFill>
                  <a:srgbClr val="FF0000"/>
                </a:solidFill>
              </a:rPr>
              <a:t> </a:t>
            </a:r>
            <a:r>
              <a:rPr lang="en-US" altLang="uz-Cyrl-UZ" sz="2400" b="1" dirty="0">
                <a:solidFill>
                  <a:srgbClr val="FF0000"/>
                </a:solidFill>
              </a:rPr>
              <a:t>JAMLASH </a:t>
            </a:r>
            <a:r>
              <a:rPr lang="ru-RU" altLang="uz-Cyrl-UZ" sz="2400" b="1" dirty="0">
                <a:solidFill>
                  <a:srgbClr val="FF0000"/>
                </a:solidFill>
              </a:rPr>
              <a:t> </a:t>
            </a:r>
            <a:r>
              <a:rPr lang="en-US" altLang="uz-Cyrl-UZ" sz="2400" b="1" dirty="0">
                <a:solidFill>
                  <a:srgbClr val="FF0000"/>
                </a:solidFill>
              </a:rPr>
              <a:t>VA GURUHLASH</a:t>
            </a:r>
            <a:endParaRPr lang="ru-RU" sz="24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5558" y="1445182"/>
            <a:ext cx="57771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 RESPUBLIKASI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OLIY TA’LIM, FAN VA INNOVATSIYALAR </a:t>
            </a:r>
            <a:r>
              <a:rPr lang="uz-Latn-UZ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uz-Cyrl-UZ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Latn-UZ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GULISTON </a:t>
            </a: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DAVLAT UNIVERSITETI</a:t>
            </a:r>
            <a:endParaRPr lang="ru-RU" sz="10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2" name="Picture 5" descr="photos0-800x600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407" y="3913086"/>
            <a:ext cx="4540598" cy="1580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881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57400"/>
            <a:ext cx="8305800" cy="2667000"/>
          </a:xfrm>
        </p:spPr>
        <p:txBody>
          <a:bodyPr/>
          <a:lstStyle/>
          <a:p>
            <a:pPr eaLnBrk="1" hangingPunct="1"/>
            <a:endParaRPr lang="ru-RU" alt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 Сводка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турлари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Гуруҳлаш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тўғрисида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унсурлари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3.3.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Иккиламчи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гуруҳлаш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4600" y="762000"/>
            <a:ext cx="233269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РЕЖА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: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Rectangle 10"/>
          <p:cNvSpPr>
            <a:spLocks noGrp="1" noChangeArrowheads="1"/>
          </p:cNvSpPr>
          <p:nvPr>
            <p:ph idx="1"/>
          </p:nvPr>
        </p:nvSpPr>
        <p:spPr>
          <a:xfrm>
            <a:off x="457199" y="1981200"/>
            <a:ext cx="8229600" cy="3581400"/>
          </a:xfrm>
          <a:solidFill>
            <a:srgbClr val="FFFF00"/>
          </a:solidFill>
        </p:spPr>
        <p:txBody>
          <a:bodyPr/>
          <a:lstStyle/>
          <a:p>
            <a:pPr marL="0" indent="0" algn="just">
              <a:buNone/>
            </a:pPr>
            <a:r>
              <a:rPr lang="en-US" altLang="uz-Cyrl-UZ" sz="3600" dirty="0" smtClean="0">
                <a:latin typeface="Times New Roman" panose="02020603050405020304" pitchFamily="18" charset="0"/>
              </a:rPr>
              <a:t> 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tasdiqlangan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oshiriladigan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tadqiqotning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to’plangan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65356" y="457200"/>
            <a:ext cx="5213287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svodkalash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 build="p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Rectangle 10"/>
          <p:cNvSpPr>
            <a:spLocks noGrp="1" noChangeArrowheads="1"/>
          </p:cNvSpPr>
          <p:nvPr>
            <p:ph idx="1"/>
          </p:nvPr>
        </p:nvSpPr>
        <p:spPr>
          <a:xfrm>
            <a:off x="457200" y="1981200"/>
            <a:ext cx="8229600" cy="3505200"/>
          </a:xfrm>
          <a:solidFill>
            <a:srgbClr val="66FFCC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uz-Cyrl-UZ" dirty="0" smtClean="0">
                <a:latin typeface="Times New Roman" panose="02020603050405020304" pitchFamily="18" charset="0"/>
              </a:rPr>
              <a:t>     </a:t>
            </a:r>
            <a:r>
              <a:rPr lang="ru-RU" altLang="uz-Cyrl-UZ" dirty="0" smtClean="0">
                <a:latin typeface="Times New Roman" panose="02020603050405020304" pitchFamily="18" charset="0"/>
              </a:rPr>
              <a:t>Статистик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кузатиш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ўрганилаётган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ҳодиса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тўғрисида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кўпдан-кўп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маълумотларни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тўплашга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имкон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туғдирсада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,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лекин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олинган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маълумотларнинг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тарқоқлиги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сабабли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ҳодиса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тўғрисида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умумий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хулосалар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ясашга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имкон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бермайди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.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Шунинг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учун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ҳам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мазкур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маълумотларни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бир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тизимга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солиш</a:t>
            </a:r>
            <a:r>
              <a:rPr lang="ru-RU" altLang="uz-Cyrl-UZ" dirty="0" smtClean="0">
                <a:latin typeface="Times New Roman" panose="02020603050405020304" pitchFamily="18" charset="0"/>
              </a:rPr>
              <a:t>,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қайта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ишлаш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навбатдаги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вазифа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ҳисобланади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6952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495800" y="1503738"/>
            <a:ext cx="4267200" cy="4592262"/>
          </a:xfrm>
          <a:solidFill>
            <a:srgbClr val="FFC000"/>
          </a:solidFill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Мураккаб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сводкалаш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дейилганда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маълумотларни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дастурда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кўзда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тутилган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белгилар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айрим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гуруҳларга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ўрганиш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048000" y="457200"/>
            <a:ext cx="2363339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200" dirty="0" err="1" smtClean="0"/>
              <a:t>Сводкалаш</a:t>
            </a:r>
            <a:endParaRPr lang="ru-RU" altLang="ru-RU" sz="32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1469102"/>
            <a:ext cx="3962400" cy="4524315"/>
          </a:xfrm>
          <a:prstGeom prst="rect">
            <a:avLst/>
          </a:prstGeom>
          <a:solidFill>
            <a:srgbClr val="00CCFF"/>
          </a:solidFill>
        </p:spPr>
        <p:txBody>
          <a:bodyPr wrap="square">
            <a:spAutoFit/>
          </a:bodyPr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сводкалаш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деганда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маълумотларни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гуруҳларга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бўлмасдан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тўплам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якунларни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тушинилади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ru-RU" alt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 стрелкой 4"/>
          <p:cNvCxnSpPr>
            <a:stCxn id="2" idx="2"/>
            <a:endCxn id="3" idx="0"/>
          </p:cNvCxnSpPr>
          <p:nvPr/>
        </p:nvCxnSpPr>
        <p:spPr>
          <a:xfrm flipH="1">
            <a:off x="2286000" y="1041975"/>
            <a:ext cx="1943670" cy="4271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stCxn id="2" idx="2"/>
            <a:endCxn id="8195" idx="0"/>
          </p:cNvCxnSpPr>
          <p:nvPr/>
        </p:nvCxnSpPr>
        <p:spPr>
          <a:xfrm>
            <a:off x="4229670" y="1041975"/>
            <a:ext cx="2399730" cy="4617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81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nimBg="1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38200" y="533400"/>
            <a:ext cx="8007350" cy="5562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400" dirty="0" smtClean="0">
                <a:latin typeface="Times New Roman" pitchFamily="18" charset="0"/>
              </a:rPr>
              <a:t>         </a:t>
            </a:r>
            <a:r>
              <a:rPr lang="ru-RU" sz="2400" dirty="0" err="1" smtClean="0">
                <a:latin typeface="Times New Roman" pitchFamily="18" charset="0"/>
              </a:rPr>
              <a:t>Кенг</a:t>
            </a:r>
            <a:r>
              <a:rPr lang="ru-RU" sz="2400" dirty="0" smtClean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маънода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сводкалаш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дейилганда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тўпланган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бошланғич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маълумотларни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илмий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текширишда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кўзланган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мақсад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вазифалар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нуқтаи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назаридан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қайта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ишланиши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тушунилади</a:t>
            </a:r>
            <a:r>
              <a:rPr lang="ru-RU" sz="2400" dirty="0">
                <a:latin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sz="2400" dirty="0" smtClean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ru-RU" sz="2400" dirty="0" err="1" smtClean="0">
                <a:latin typeface="Times New Roman" pitchFamily="18" charset="0"/>
              </a:rPr>
              <a:t>Бу</a:t>
            </a:r>
            <a:r>
              <a:rPr lang="ru-RU" sz="2400" dirty="0" smtClean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ҳолда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сводкалаш</a:t>
            </a:r>
            <a:r>
              <a:rPr lang="ru-RU" sz="2400" dirty="0">
                <a:latin typeface="Times New Roman" pitchFamily="18" charset="0"/>
              </a:rPr>
              <a:t>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 err="1">
                <a:latin typeface="Times New Roman" pitchFamily="18" charset="0"/>
              </a:rPr>
              <a:t>маълумотларни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гуруҳлаш</a:t>
            </a:r>
            <a:r>
              <a:rPr lang="ru-RU" sz="2400" dirty="0">
                <a:latin typeface="Times New Roman" pitchFamily="18" charset="0"/>
              </a:rPr>
              <a:t>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>
                <a:latin typeface="Times New Roman" pitchFamily="18" charset="0"/>
              </a:rPr>
              <a:t>типик </a:t>
            </a:r>
            <a:r>
              <a:rPr lang="ru-RU" sz="2400" dirty="0" err="1">
                <a:latin typeface="Times New Roman" pitchFamily="18" charset="0"/>
              </a:rPr>
              <a:t>гуруҳлар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гуруҳчаларни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тавсифловчи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кўрсаткичлар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тизимини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ишлаб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чиқиш</a:t>
            </a:r>
            <a:r>
              <a:rPr lang="ru-RU" sz="2400" dirty="0">
                <a:latin typeface="Times New Roman" pitchFamily="18" charset="0"/>
              </a:rPr>
              <a:t>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 err="1">
                <a:latin typeface="Times New Roman" pitchFamily="18" charset="0"/>
              </a:rPr>
              <a:t>ҳар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бир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гуруҳ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гуруҳлар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бўйича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умумий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якунларни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чиқариш</a:t>
            </a:r>
            <a:r>
              <a:rPr lang="ru-RU" sz="2400" dirty="0">
                <a:latin typeface="Times New Roman" pitchFamily="18" charset="0"/>
              </a:rPr>
              <a:t>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 err="1">
                <a:latin typeface="Times New Roman" pitchFamily="18" charset="0"/>
              </a:rPr>
              <a:t>гуруҳлаш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натижаларини</a:t>
            </a:r>
            <a:r>
              <a:rPr lang="ru-RU" sz="2400" dirty="0">
                <a:latin typeface="Times New Roman" pitchFamily="18" charset="0"/>
              </a:rPr>
              <a:t> статистик </a:t>
            </a:r>
            <a:r>
              <a:rPr lang="ru-RU" sz="2400" dirty="0" err="1">
                <a:latin typeface="Times New Roman" pitchFamily="18" charset="0"/>
              </a:rPr>
              <a:t>жадвалларга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жойлаштириш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уларни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графикларда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тасвирлаш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каби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босқичларни</a:t>
            </a:r>
            <a:r>
              <a:rPr lang="ru-RU" sz="2400" dirty="0">
                <a:latin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</a:rPr>
              <a:t>ўз</a:t>
            </a:r>
            <a:r>
              <a:rPr lang="ru-RU" sz="2400" dirty="0">
                <a:latin typeface="Times New Roman" pitchFamily="18" charset="0"/>
              </a:rPr>
              <a:t> ичига </a:t>
            </a:r>
            <a:r>
              <a:rPr lang="ru-RU" sz="2400" dirty="0" err="1">
                <a:latin typeface="Times New Roman" pitchFamily="18" charset="0"/>
              </a:rPr>
              <a:t>олади</a:t>
            </a:r>
            <a:r>
              <a:rPr lang="ru-RU" sz="2400" dirty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7696200" cy="44958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uz-Cyrl-UZ" sz="2800" b="1" dirty="0" smtClean="0">
                <a:latin typeface="Times New Roman" panose="02020603050405020304" pitchFamily="18" charset="0"/>
              </a:rPr>
              <a:t>	</a:t>
            </a:r>
            <a:r>
              <a:rPr lang="ru-RU" altLang="uz-Cyrl-UZ" sz="2800" b="1" dirty="0" smtClean="0">
                <a:latin typeface="Times New Roman" panose="02020603050405020304" pitchFamily="18" charset="0"/>
              </a:rPr>
              <a:t>Статистик </a:t>
            </a:r>
            <a:r>
              <a:rPr lang="ru-RU" altLang="uz-Cyrl-UZ" sz="2800" b="1" dirty="0" err="1" smtClean="0">
                <a:latin typeface="Times New Roman" panose="02020603050405020304" pitchFamily="18" charset="0"/>
              </a:rPr>
              <a:t>гуруҳлаш</a:t>
            </a:r>
            <a:r>
              <a:rPr lang="ru-RU" altLang="uz-Cyrl-UZ" sz="2800" b="1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деб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ижтимоий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ҳодиса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ва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жараёнларни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чуқур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ва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ҳар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томонлама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ўрганиш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мақсадида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энг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муҳим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,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характерли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белгилар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бўйича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бир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хил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гуруҳ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ва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гуруҳчаларга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ажратиб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ўрганишга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айтилади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.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Гуруҳлаш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ўрганилаётган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ҳодисанинг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характерли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хусусиятини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,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ундаги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қонуниятни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аниқлашга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имкон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беради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.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Ана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шу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томони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билан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у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илмий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сводкалашнинг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асосий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унсури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бўлиб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sz="2800" dirty="0" err="1" smtClean="0">
                <a:latin typeface="Times New Roman" panose="02020603050405020304" pitchFamily="18" charset="0"/>
              </a:rPr>
              <a:t>ҳисобланади</a:t>
            </a:r>
            <a:r>
              <a:rPr lang="ru-RU" altLang="uz-Cyrl-UZ" sz="2800" dirty="0" smtClean="0">
                <a:latin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85800"/>
            <a:ext cx="8229600" cy="541020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altLang="uz-Cyrl-UZ" dirty="0" smtClean="0">
                <a:latin typeface="Times New Roman" panose="02020603050405020304" pitchFamily="18" charset="0"/>
              </a:rPr>
              <a:t>  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Гуруҳлаш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усули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биринчи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марта </a:t>
            </a:r>
            <a:endParaRPr lang="en-US" altLang="uz-Cyrl-UZ" dirty="0" smtClean="0">
              <a:latin typeface="Times New Roman" panose="02020603050405020304" pitchFamily="18" charset="0"/>
            </a:endParaRPr>
          </a:p>
          <a:p>
            <a:pPr marL="0" indent="0" algn="just" eaLnBrk="1" hangingPunct="1">
              <a:buNone/>
            </a:pPr>
            <a:r>
              <a:rPr lang="en-US" altLang="uz-Cyrl-UZ" dirty="0" smtClean="0">
                <a:latin typeface="Times New Roman" panose="02020603050405020304" pitchFamily="18" charset="0"/>
              </a:rPr>
              <a:t>XVIII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асрда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Россияда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татбиқ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қилина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бошланди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.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Бу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усулни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татбиқ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қилишда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ва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ривожлантиришда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 Л.Н.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Радишчев</a:t>
            </a:r>
            <a:r>
              <a:rPr lang="ru-RU" altLang="uz-Cyrl-UZ" dirty="0" smtClean="0">
                <a:latin typeface="Times New Roman" panose="02020603050405020304" pitchFamily="18" charset="0"/>
              </a:rPr>
              <a:t> (1749-1802), Д.П. Журавский (1810-1856),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П.П.Семёнов</a:t>
            </a:r>
            <a:r>
              <a:rPr lang="ru-RU" altLang="uz-Cyrl-UZ" dirty="0" smtClean="0">
                <a:latin typeface="Times New Roman" panose="02020603050405020304" pitchFamily="18" charset="0"/>
              </a:rPr>
              <a:t> Тянь-Шаньский (1827 — 1914)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каби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буюк</a:t>
            </a:r>
            <a:r>
              <a:rPr lang="ru-RU" altLang="uz-Cyrl-UZ" dirty="0" smtClean="0">
                <a:latin typeface="Times New Roman" panose="02020603050405020304" pitchFamily="18" charset="0"/>
              </a:rPr>
              <a:t> рус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олимларининг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хизматлари</a:t>
            </a:r>
            <a:r>
              <a:rPr lang="ru-RU" altLang="uz-Cyrl-UZ" dirty="0" smtClean="0">
                <a:latin typeface="Times New Roman" panose="02020603050405020304" pitchFamily="18" charset="0"/>
              </a:rPr>
              <a:t> </a:t>
            </a:r>
            <a:r>
              <a:rPr lang="ru-RU" altLang="uz-Cyrl-UZ" dirty="0" err="1" smtClean="0">
                <a:latin typeface="Times New Roman" panose="02020603050405020304" pitchFamily="18" charset="0"/>
              </a:rPr>
              <a:t>катта</a:t>
            </a:r>
            <a:r>
              <a:rPr lang="ru-RU" altLang="uz-Cyrl-UZ" dirty="0" smtClean="0">
                <a:latin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914400"/>
            <a:ext cx="8229600" cy="5257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Times New Roman" pitchFamily="18" charset="0"/>
              </a:rPr>
              <a:t>    </a:t>
            </a:r>
            <a:r>
              <a:rPr lang="ru-RU" dirty="0" err="1" smtClean="0">
                <a:latin typeface="Times New Roman" pitchFamily="18" charset="0"/>
              </a:rPr>
              <a:t>Гуруҳлаш</a:t>
            </a:r>
            <a:r>
              <a:rPr lang="ru-RU" dirty="0" smtClean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усули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оммавий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тўпламларда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миқдор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ўзгаришларидан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сифат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ўзгаришларига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ўтиш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жараёнини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аниқлаш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мақсадида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жуда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кенг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</a:rPr>
              <a:t>Масалан</a:t>
            </a:r>
            <a:r>
              <a:rPr lang="ru-RU" dirty="0">
                <a:latin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</a:rPr>
              <a:t>корхоналарни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</a:rPr>
              <a:t>қуйидагича гуруҳлаш мумкин</a:t>
            </a:r>
            <a:r>
              <a:rPr lang="ru-RU" dirty="0" smtClean="0">
                <a:latin typeface="Times New Roman" pitchFamily="18" charset="0"/>
              </a:rPr>
              <a:t>: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ru-RU" b="1" dirty="0">
              <a:latin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ru-RU" b="1" dirty="0" err="1">
                <a:latin typeface="Times New Roman" pitchFamily="18" charset="0"/>
              </a:rPr>
              <a:t>самарадорлик</a:t>
            </a:r>
            <a:r>
              <a:rPr lang="ru-RU" b="1" dirty="0">
                <a:latin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</a:rPr>
              <a:t>даражаси</a:t>
            </a:r>
            <a:r>
              <a:rPr lang="ru-RU" b="1" dirty="0">
                <a:latin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</a:rPr>
              <a:t>бўйича</a:t>
            </a:r>
            <a:r>
              <a:rPr lang="ru-RU" b="1" dirty="0">
                <a:latin typeface="Times New Roman" pitchFamily="18" charset="0"/>
              </a:rPr>
              <a:t> </a:t>
            </a:r>
            <a:endParaRPr lang="en-US" b="1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ru-RU" b="1" dirty="0" err="1" smtClean="0">
                <a:latin typeface="Times New Roman" pitchFamily="18" charset="0"/>
              </a:rPr>
              <a:t>катта-кичиклигига</a:t>
            </a:r>
            <a:r>
              <a:rPr lang="ru-RU" b="1" dirty="0" smtClean="0">
                <a:latin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</a:rPr>
              <a:t>қараб</a:t>
            </a:r>
            <a:endParaRPr lang="ru-RU" b="1" dirty="0">
              <a:latin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ru-RU" b="1" dirty="0" err="1">
                <a:latin typeface="Times New Roman" pitchFamily="18" charset="0"/>
              </a:rPr>
              <a:t>мулкчилик</a:t>
            </a:r>
            <a:r>
              <a:rPr lang="ru-RU" b="1" dirty="0">
                <a:latin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</a:rPr>
              <a:t>шаклига</a:t>
            </a:r>
            <a:r>
              <a:rPr lang="ru-RU" b="1" dirty="0">
                <a:latin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</a:rPr>
              <a:t>қараб</a:t>
            </a:r>
            <a:endParaRPr lang="ru-RU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457200"/>
            <a:ext cx="8229600" cy="6172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ru-RU" sz="2800" b="1" dirty="0" err="1">
                <a:solidFill>
                  <a:srgbClr val="66FFCC"/>
                </a:solidFill>
              </a:rPr>
              <a:t>самарадорлик</a:t>
            </a:r>
            <a:r>
              <a:rPr lang="ru-RU" sz="2800" b="1" dirty="0">
                <a:solidFill>
                  <a:srgbClr val="66FFCC"/>
                </a:solidFill>
              </a:rPr>
              <a:t> </a:t>
            </a:r>
            <a:r>
              <a:rPr lang="ru-RU" sz="2800" b="1" dirty="0" err="1">
                <a:solidFill>
                  <a:srgbClr val="66FFCC"/>
                </a:solidFill>
              </a:rPr>
              <a:t>даражаси</a:t>
            </a:r>
            <a:r>
              <a:rPr lang="ru-RU" sz="2800" b="1" dirty="0">
                <a:solidFill>
                  <a:srgbClr val="66FFCC"/>
                </a:solidFill>
              </a:rPr>
              <a:t> </a:t>
            </a:r>
            <a:r>
              <a:rPr lang="ru-RU" sz="2800" b="1" dirty="0" err="1">
                <a:solidFill>
                  <a:srgbClr val="66FFCC"/>
                </a:solidFill>
              </a:rPr>
              <a:t>бўйича</a:t>
            </a:r>
            <a:r>
              <a:rPr lang="ru-RU" sz="2800" b="1" dirty="0">
                <a:solidFill>
                  <a:srgbClr val="66FFCC"/>
                </a:solidFill>
              </a:rPr>
              <a:t> </a:t>
            </a:r>
            <a:r>
              <a:rPr lang="ru-RU" sz="2800" b="1" dirty="0" err="1">
                <a:solidFill>
                  <a:srgbClr val="66FFCC"/>
                </a:solidFill>
              </a:rPr>
              <a:t>қуйидаги</a:t>
            </a:r>
            <a:r>
              <a:rPr lang="ru-RU" sz="2800" b="1" dirty="0">
                <a:solidFill>
                  <a:srgbClr val="66FFCC"/>
                </a:solidFill>
              </a:rPr>
              <a:t> </a:t>
            </a:r>
            <a:r>
              <a:rPr lang="ru-RU" sz="2800" b="1" dirty="0" err="1">
                <a:solidFill>
                  <a:srgbClr val="66FFCC"/>
                </a:solidFill>
              </a:rPr>
              <a:t>уч</a:t>
            </a:r>
            <a:r>
              <a:rPr lang="ru-RU" sz="2800" b="1" dirty="0">
                <a:solidFill>
                  <a:srgbClr val="66FFCC"/>
                </a:solidFill>
              </a:rPr>
              <a:t> </a:t>
            </a:r>
            <a:r>
              <a:rPr lang="ru-RU" sz="2800" b="1" dirty="0" err="1">
                <a:solidFill>
                  <a:srgbClr val="66FFCC"/>
                </a:solidFill>
              </a:rPr>
              <a:t>гуруҳга</a:t>
            </a:r>
            <a:r>
              <a:rPr lang="ru-RU" sz="2800" b="1" dirty="0">
                <a:solidFill>
                  <a:srgbClr val="66FFCC"/>
                </a:solidFill>
              </a:rPr>
              <a:t>:</a:t>
            </a:r>
            <a:endParaRPr lang="ru-RU" sz="2800" b="1" i="1" dirty="0">
              <a:solidFill>
                <a:srgbClr val="66FFCC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i="1" dirty="0" err="1"/>
              <a:t>илғор</a:t>
            </a:r>
            <a:r>
              <a:rPr lang="ru-RU" sz="2800" b="1" i="1" dirty="0"/>
              <a:t>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i="1" dirty="0" err="1"/>
              <a:t>ўрта</a:t>
            </a:r>
            <a:r>
              <a:rPr lang="ru-RU" sz="2800" b="1" i="1" dirty="0"/>
              <a:t>;</a:t>
            </a:r>
            <a:endParaRPr lang="ru-RU" sz="2800" b="1" dirty="0"/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dirty="0" err="1"/>
              <a:t>қолоқ</a:t>
            </a:r>
            <a:r>
              <a:rPr lang="ru-RU" sz="2800" b="1" dirty="0"/>
              <a:t>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ru-RU" sz="2800" b="1" dirty="0" err="1">
                <a:solidFill>
                  <a:srgbClr val="66FFCC"/>
                </a:solidFill>
              </a:rPr>
              <a:t>катта-кичиклигига</a:t>
            </a:r>
            <a:r>
              <a:rPr lang="ru-RU" sz="2800" b="1" dirty="0">
                <a:solidFill>
                  <a:srgbClr val="66FFCC"/>
                </a:solidFill>
              </a:rPr>
              <a:t> </a:t>
            </a:r>
            <a:r>
              <a:rPr lang="ru-RU" sz="2800" b="1" dirty="0" err="1">
                <a:solidFill>
                  <a:srgbClr val="66FFCC"/>
                </a:solidFill>
              </a:rPr>
              <a:t>қараб</a:t>
            </a:r>
            <a:r>
              <a:rPr lang="ru-RU" sz="2800" b="1" dirty="0">
                <a:solidFill>
                  <a:srgbClr val="66FFCC"/>
                </a:solidFill>
              </a:rPr>
              <a:t>:</a:t>
            </a:r>
            <a:endParaRPr lang="ru-RU" sz="2800" b="1" i="1" dirty="0">
              <a:solidFill>
                <a:srgbClr val="66FFCC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i="1" dirty="0" err="1"/>
              <a:t>йирик</a:t>
            </a:r>
            <a:r>
              <a:rPr lang="ru-RU" sz="2800" b="1" i="1" dirty="0"/>
              <a:t>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i="1" dirty="0" err="1"/>
              <a:t>ўрта</a:t>
            </a:r>
            <a:r>
              <a:rPr lang="ru-RU" sz="2800" b="1" i="1" dirty="0"/>
              <a:t>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i="1" dirty="0" err="1"/>
              <a:t>кичик</a:t>
            </a:r>
            <a:r>
              <a:rPr lang="ru-RU" sz="2800" b="1" i="1" dirty="0"/>
              <a:t>;</a:t>
            </a:r>
            <a:r>
              <a:rPr lang="ru-RU" sz="2800" b="1" dirty="0"/>
              <a:t>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ru-RU" sz="2800" b="1" dirty="0" err="1">
                <a:solidFill>
                  <a:srgbClr val="66FFCC"/>
                </a:solidFill>
              </a:rPr>
              <a:t>мулкчилик</a:t>
            </a:r>
            <a:r>
              <a:rPr lang="ru-RU" sz="2800" b="1" dirty="0">
                <a:solidFill>
                  <a:srgbClr val="66FFCC"/>
                </a:solidFill>
              </a:rPr>
              <a:t> </a:t>
            </a:r>
            <a:r>
              <a:rPr lang="ru-RU" sz="2800" b="1" dirty="0" err="1">
                <a:solidFill>
                  <a:srgbClr val="66FFCC"/>
                </a:solidFill>
              </a:rPr>
              <a:t>шаклига</a:t>
            </a:r>
            <a:r>
              <a:rPr lang="ru-RU" sz="2800" b="1" dirty="0">
                <a:solidFill>
                  <a:srgbClr val="66FFCC"/>
                </a:solidFill>
              </a:rPr>
              <a:t> </a:t>
            </a:r>
            <a:r>
              <a:rPr lang="ru-RU" sz="2800" b="1" dirty="0" err="1">
                <a:solidFill>
                  <a:srgbClr val="66FFCC"/>
                </a:solidFill>
              </a:rPr>
              <a:t>қараб</a:t>
            </a:r>
            <a:r>
              <a:rPr lang="ru-RU" sz="2800" b="1" dirty="0">
                <a:solidFill>
                  <a:srgbClr val="66FFCC"/>
                </a:solidFill>
              </a:rPr>
              <a:t>:</a:t>
            </a:r>
            <a:endParaRPr lang="ru-RU" sz="2800" b="1" i="1" dirty="0">
              <a:solidFill>
                <a:srgbClr val="66FFCC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i="1" dirty="0" err="1"/>
              <a:t>давлат</a:t>
            </a:r>
            <a:r>
              <a:rPr lang="ru-RU" sz="2800" b="1" i="1" dirty="0"/>
              <a:t>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i="1" dirty="0" err="1"/>
              <a:t>жамоа</a:t>
            </a:r>
            <a:r>
              <a:rPr lang="ru-RU" sz="2800" b="1" i="1" dirty="0"/>
              <a:t>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i="1" dirty="0" err="1"/>
              <a:t>хусусий</a:t>
            </a:r>
            <a:r>
              <a:rPr lang="ru-RU" sz="2800" b="1" i="1" dirty="0"/>
              <a:t> </a:t>
            </a:r>
            <a:r>
              <a:rPr lang="ru-RU" sz="2800" b="1" i="1" dirty="0" err="1"/>
              <a:t>каби</a:t>
            </a:r>
            <a:r>
              <a:rPr lang="ru-RU" sz="2800" b="1" i="1" dirty="0"/>
              <a:t> </a:t>
            </a:r>
            <a:r>
              <a:rPr lang="ru-RU" sz="2800" b="1" i="1" dirty="0" err="1"/>
              <a:t>гуруҳларга</a:t>
            </a:r>
            <a:r>
              <a:rPr lang="ru-RU" sz="2800" b="1" i="1" dirty="0"/>
              <a:t> </a:t>
            </a:r>
            <a:r>
              <a:rPr lang="ru-RU" sz="2800" b="1" i="1" dirty="0" err="1"/>
              <a:t>бўлиш</a:t>
            </a:r>
            <a:r>
              <a:rPr lang="ru-RU" sz="2800" b="1" i="1" dirty="0"/>
              <a:t> </a:t>
            </a:r>
            <a:r>
              <a:rPr lang="ru-RU" sz="2800" b="1" i="1" dirty="0" err="1"/>
              <a:t>мумкин</a:t>
            </a:r>
            <a:r>
              <a:rPr lang="ru-RU" sz="2800" b="1" i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9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5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0400"/>
                            </p:stCondLst>
                            <p:childTnLst>
                              <p:par>
                                <p:cTn id="5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7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2000"/>
            <a:ext cx="8229600" cy="45307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b="1" dirty="0" err="1">
                <a:latin typeface="Times New Roman" pitchFamily="18" charset="0"/>
              </a:rPr>
              <a:t>Гуруҳлаш</a:t>
            </a:r>
            <a:r>
              <a:rPr lang="ru-RU" b="1" dirty="0">
                <a:latin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</a:rPr>
              <a:t>оралиғи</a:t>
            </a:r>
            <a:r>
              <a:rPr lang="ru-RU" b="1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белгининг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энг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катта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энг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кичик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вариантлари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айирмасининг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гуруҳлар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сонига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нисбати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аниқланади</a:t>
            </a:r>
            <a:r>
              <a:rPr lang="ru-RU" dirty="0">
                <a:latin typeface="Times New Roman" pitchFamily="18" charset="0"/>
              </a:rPr>
              <a:t>. 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825625" y="3027362"/>
            <a:ext cx="5492750" cy="2166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X</a:t>
            </a:r>
            <a:r>
              <a:rPr lang="en-US" altLang="uz-Cyrl-UZ" sz="1200" b="1">
                <a:solidFill>
                  <a:schemeClr val="bg2"/>
                </a:solidFill>
                <a:latin typeface="Times New Roman" panose="02020603050405020304" pitchFamily="18" charset="0"/>
              </a:rPr>
              <a:t>max</a:t>
            </a:r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 – </a:t>
            </a:r>
            <a:r>
              <a:rPr lang="en-US" altLang="uz-Cyrl-UZ" sz="2800" b="1">
                <a:solidFill>
                  <a:schemeClr val="bg2"/>
                </a:solidFill>
                <a:latin typeface="Times New Roman" panose="02020603050405020304" pitchFamily="18" charset="0"/>
              </a:rPr>
              <a:t>x</a:t>
            </a:r>
            <a:r>
              <a:rPr lang="en-US" altLang="uz-Cyrl-UZ" sz="1000" b="1">
                <a:solidFill>
                  <a:schemeClr val="bg2"/>
                </a:solidFill>
                <a:latin typeface="Times New Roman" panose="02020603050405020304" pitchFamily="18" charset="0"/>
              </a:rPr>
              <a:t>min</a:t>
            </a:r>
            <a:endParaRPr lang="ru-RU" altLang="uz-Cyrl-UZ" sz="1000" b="1">
              <a:solidFill>
                <a:schemeClr val="bg2"/>
              </a:solidFill>
              <a:latin typeface="Times New Roman" panose="02020603050405020304" pitchFamily="18" charset="0"/>
            </a:endParaRPr>
          </a:p>
          <a:p>
            <a:pPr algn="ctr" eaLnBrk="1" hangingPunct="1"/>
            <a:r>
              <a:rPr lang="en-US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h =</a:t>
            </a:r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  -------------------</a:t>
            </a:r>
          </a:p>
          <a:p>
            <a:pPr algn="ctr" eaLnBrk="1" hangingPunct="1"/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n</a:t>
            </a:r>
            <a:endParaRPr lang="ru-RU" altLang="uz-Cyrl-UZ" b="1">
              <a:solidFill>
                <a:schemeClr val="bg2"/>
              </a:solidFill>
              <a:latin typeface="Times New Roman" panose="02020603050405020304" pitchFamily="18" charset="0"/>
            </a:endParaRPr>
          </a:p>
          <a:p>
            <a:pPr algn="ctr" eaLnBrk="1" hangingPunct="1"/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	Бу ерда: </a:t>
            </a:r>
            <a:r>
              <a:rPr lang="en-US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h</a:t>
            </a:r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 — оралиқ катталиги;</a:t>
            </a:r>
          </a:p>
          <a:p>
            <a:pPr algn="ctr" eaLnBrk="1" hangingPunct="1"/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                    </a:t>
            </a:r>
            <a:r>
              <a:rPr lang="ru-RU" altLang="uz-Cyrl-UZ" b="1" i="1">
                <a:solidFill>
                  <a:schemeClr val="bg2"/>
                </a:solidFill>
                <a:latin typeface="Times New Roman" panose="02020603050405020304" pitchFamily="18" charset="0"/>
              </a:rPr>
              <a:t>Хта</a:t>
            </a:r>
            <a:r>
              <a:rPr lang="en-US" altLang="uz-Cyrl-UZ" b="1" i="1">
                <a:solidFill>
                  <a:schemeClr val="bg2"/>
                </a:solidFill>
                <a:latin typeface="Times New Roman" panose="02020603050405020304" pitchFamily="18" charset="0"/>
              </a:rPr>
              <a:t>x </a:t>
            </a:r>
            <a:r>
              <a:rPr lang="ru-RU" altLang="uz-Cyrl-UZ" b="1" i="1">
                <a:solidFill>
                  <a:schemeClr val="bg2"/>
                </a:solidFill>
                <a:latin typeface="Times New Roman" panose="02020603050405020304" pitchFamily="18" charset="0"/>
              </a:rPr>
              <a:t>— </a:t>
            </a:r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белгининг энг катта варианти;</a:t>
            </a:r>
          </a:p>
          <a:p>
            <a:pPr algn="ctr" eaLnBrk="1" hangingPunct="1"/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                    </a:t>
            </a:r>
            <a:r>
              <a:rPr lang="ru-RU" altLang="uz-Cyrl-UZ" b="1" i="1">
                <a:solidFill>
                  <a:schemeClr val="bg2"/>
                </a:solidFill>
                <a:latin typeface="Times New Roman" panose="02020603050405020304" pitchFamily="18" charset="0"/>
              </a:rPr>
              <a:t>Хт</a:t>
            </a:r>
            <a:r>
              <a:rPr lang="en-US" altLang="uz-Cyrl-UZ" b="1" i="1">
                <a:solidFill>
                  <a:schemeClr val="bg2"/>
                </a:solidFill>
                <a:latin typeface="Times New Roman" panose="02020603050405020304" pitchFamily="18" charset="0"/>
              </a:rPr>
              <a:t>in </a:t>
            </a:r>
            <a:r>
              <a:rPr lang="ru-RU" altLang="uz-Cyrl-UZ" b="1" i="1">
                <a:solidFill>
                  <a:schemeClr val="bg2"/>
                </a:solidFill>
                <a:latin typeface="Times New Roman" panose="02020603050405020304" pitchFamily="18" charset="0"/>
              </a:rPr>
              <a:t>— </a:t>
            </a:r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белгининг энг кичик варианти;</a:t>
            </a:r>
          </a:p>
          <a:p>
            <a:pPr algn="ctr" eaLnBrk="1" hangingPunct="1"/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                    </a:t>
            </a:r>
            <a:r>
              <a:rPr lang="ru-RU" altLang="uz-Cyrl-UZ" b="1" i="1">
                <a:solidFill>
                  <a:schemeClr val="bg2"/>
                </a:solidFill>
                <a:latin typeface="Times New Roman" panose="02020603050405020304" pitchFamily="18" charset="0"/>
              </a:rPr>
              <a:t>п </a:t>
            </a:r>
            <a:r>
              <a:rPr lang="ru-RU" altLang="uz-Cyrl-UZ" b="1">
                <a:solidFill>
                  <a:schemeClr val="bg2"/>
                </a:solidFill>
                <a:latin typeface="Times New Roman" panose="02020603050405020304" pitchFamily="18" charset="0"/>
              </a:rPr>
              <a:t>— гуруҳлар сони.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38200"/>
            <a:ext cx="8229600" cy="49831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Кўзланган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вазифаларни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ҳал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нуқтаи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назаридан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статистик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гуруҳлаш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турга</a:t>
            </a:r>
            <a:r>
              <a:rPr lang="ru-RU" alt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uz-Cyrl-UZ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ru-RU" altLang="uz-Cyrl-UZ" sz="3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uz-Cyrl-UZ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типологик</a:t>
            </a:r>
            <a:r>
              <a:rPr lang="ru-RU" altLang="uz-Cyrl-UZ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eaLnBrk="1" hangingPunct="1"/>
            <a:r>
              <a:rPr lang="ru-RU" altLang="uz-Cyrl-UZ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тузилмавий</a:t>
            </a:r>
            <a:r>
              <a:rPr lang="ru-RU" altLang="uz-Cyrl-UZ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eaLnBrk="1" hangingPunct="1"/>
            <a:r>
              <a:rPr lang="ru-RU" altLang="uz-Cyrl-UZ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аналитик </a:t>
            </a:r>
            <a:r>
              <a:rPr lang="ru-RU" altLang="uz-Cyrl-UZ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гуруҳлашларга</a:t>
            </a:r>
            <a:r>
              <a:rPr lang="ru-RU" altLang="uz-Cyrl-UZ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z-Cyrl-UZ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altLang="uz-Cyrl-UZ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457200"/>
            <a:ext cx="8305800" cy="5943600"/>
          </a:xfrm>
          <a:solidFill>
            <a:schemeClr val="tx1"/>
          </a:solidFill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Дастлабки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гуруҳланган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маълумотларга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асосланиб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янги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гуруҳларни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ҳосил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қилиш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статистикада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иккиламчи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гуруҳлаш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деб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юритилади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Бу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усул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одатда</a:t>
            </a:r>
            <a:r>
              <a:rPr lang="ru-RU" altLang="uz-Cyrl-UZ" sz="32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</a:t>
            </a:r>
            <a:endParaRPr lang="ru-RU" altLang="uz-Cyrl-UZ" sz="3200" i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сифат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жиҳатдан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бир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хил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типга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эга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бўлган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гуруҳларни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ҳосил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қилиш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;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бир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ёки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бир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неча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гуруҳларни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бир-бири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билан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таққослаш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;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умумий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қонуният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яққол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кўринувчи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йирик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оралиқли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гуруҳларни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ҳосил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қилиш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мақсадида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uz-Cyrl-UZ" sz="3200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қўлланилади</a:t>
            </a:r>
            <a:r>
              <a:rPr lang="ru-RU" altLang="uz-Cyrl-UZ" sz="3200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86106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8610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0"/>
            <a:ext cx="8534400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86868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81534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875"/>
            <a:ext cx="80772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66800"/>
            <a:ext cx="71628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33400"/>
            <a:ext cx="69342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33400"/>
            <a:ext cx="68580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7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971800"/>
            <a:ext cx="79248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28575"/>
            <a:ext cx="89154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z-Cyrl-UZ" sz="2400" smtClean="0">
                <a:latin typeface="Times New Roman" panose="02020603050405020304" pitchFamily="18" charset="0"/>
              </a:rPr>
              <a:t>Тижорат магазинларининг товар оборот ҳажми бўйича гуруҳланиши</a:t>
            </a:r>
          </a:p>
        </p:txBody>
      </p:sp>
      <p:graphicFrame>
        <p:nvGraphicFramePr>
          <p:cNvPr id="17750" name="Group 342"/>
          <p:cNvGraphicFramePr>
            <a:graphicFrameLocks noGrp="1"/>
          </p:cNvGraphicFramePr>
          <p:nvPr/>
        </p:nvGraphicFramePr>
        <p:xfrm>
          <a:off x="762000" y="1752600"/>
          <a:ext cx="7165975" cy="4211638"/>
        </p:xfrm>
        <a:graphic>
          <a:graphicData uri="http://schemas.openxmlformats.org/drawingml/2006/table">
            <a:tbl>
              <a:tblPr/>
              <a:tblGrid>
                <a:gridCol w="588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3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4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8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1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чоракда тижорат дўконларининг товар оборот ҳажми бўйича гуруҳлари (минг сўм)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Дўконлар сони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alticaUzbek" pitchFamily="2" charset="0"/>
                        <a:cs typeface="Times New Roman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чоракда товар оборот ҳажми (минг сўм)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минг сўмгача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10—15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15-20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20—30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4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30-50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50-60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385,0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60-70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70—100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100-200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2400,0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6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 ва ундан юқори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3744,0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18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Жами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8160,0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0427" name="Rectangle 341"/>
          <p:cNvSpPr>
            <a:spLocks noChangeArrowheads="1"/>
          </p:cNvSpPr>
          <p:nvPr/>
        </p:nvSpPr>
        <p:spPr bwMode="auto">
          <a:xfrm>
            <a:off x="0" y="55165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z-Cyrl-UZ" altLang="uz-Cyrl-UZ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z-Cyrl-UZ" sz="2400" b="1" smtClean="0">
                <a:latin typeface="Times New Roman" panose="02020603050405020304" pitchFamily="18" charset="0"/>
              </a:rPr>
              <a:t>Оралиқни йириклаштириш усули ёрдамида иккиламчи гуруҳлаш тартиби</a:t>
            </a:r>
          </a:p>
        </p:txBody>
      </p:sp>
      <p:graphicFrame>
        <p:nvGraphicFramePr>
          <p:cNvPr id="18727" name="Group 295"/>
          <p:cNvGraphicFramePr>
            <a:graphicFrameLocks noGrp="1"/>
          </p:cNvGraphicFramePr>
          <p:nvPr/>
        </p:nvGraphicFramePr>
        <p:xfrm>
          <a:off x="609600" y="1905000"/>
          <a:ext cx="7442200" cy="4191002"/>
        </p:xfrm>
        <a:graphic>
          <a:graphicData uri="http://schemas.openxmlformats.org/drawingml/2006/table">
            <a:tbl>
              <a:tblPr/>
              <a:tblGrid>
                <a:gridCol w="352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3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88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7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477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чоракда товар оборот ҳажми бўйича дўконлар гуруҳи (минг сўм)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Дўкон­лар сони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чоракда товар оборот (минг сўм)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та дўконга тўғри келган ўртача товар оборот (минг сўм)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5қ4:3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минг сўмгача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10-20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20-50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446,0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50-100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1165,0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100-200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2400,0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 ва ундан юқори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3744,0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1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Жами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8160,0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01440" name="Rectangle 294"/>
          <p:cNvSpPr>
            <a:spLocks noChangeArrowheads="1"/>
          </p:cNvSpPr>
          <p:nvPr/>
        </p:nvSpPr>
        <p:spPr bwMode="auto">
          <a:xfrm>
            <a:off x="0" y="49307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z-Cyrl-UZ" altLang="uz-Cyrl-UZ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7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7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/>
          <a:lstStyle/>
          <a:p>
            <a:pPr eaLnBrk="1" hangingPunct="1"/>
            <a:r>
              <a:rPr lang="ru-RU" altLang="uz-Cyrl-UZ" sz="2000" b="1" smtClean="0">
                <a:solidFill>
                  <a:srgbClr val="CC0000"/>
                </a:solidFill>
              </a:rPr>
              <a:t>Оралиқлар нисбатига асосланиб, иккиламчи гуруҳлаш тартиби</a:t>
            </a:r>
          </a:p>
        </p:txBody>
      </p:sp>
      <p:graphicFrame>
        <p:nvGraphicFramePr>
          <p:cNvPr id="5" name="Group 247"/>
          <p:cNvGraphicFramePr>
            <a:graphicFrameLocks noGrp="1"/>
          </p:cNvGraphicFramePr>
          <p:nvPr>
            <p:ph idx="1"/>
          </p:nvPr>
        </p:nvGraphicFramePr>
        <p:xfrm>
          <a:off x="457200" y="1066800"/>
          <a:ext cx="8229600" cy="5449889"/>
        </p:xfrm>
        <a:graphic>
          <a:graphicData uri="http://schemas.openxmlformats.org/drawingml/2006/table">
            <a:tbl>
              <a:tblPr/>
              <a:tblGrid>
                <a:gridCol w="396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26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4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065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чоракда тижорат дўконларининг товар оборот ҳажми бўйича гуруҳлари (минг сўм)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Дўконлар сони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чоракда товар оборот ҳажми (минг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сўм)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та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дўконга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тўғри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келган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ўртача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товар оборот (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минг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сўм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65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4:3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300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 минг сўмгача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15+8+13+3+ 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50-40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+ 4,5 (9 * --------)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43,5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50-30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93+112+200 +68+75,6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10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(378 * ---- )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548,6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20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12,6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78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40-80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4,5(9-4,5)+7+3+ +2,67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80-70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(8 * -----------)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17,2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100-70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302,4(378-75,6) +385+180+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+200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10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(600 • — ) 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1067,4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30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62,1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381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80-120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5,33(8-2,67) +4,4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120-100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(22 *-----------)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9,7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200- 100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400(600-200) + 480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20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(2400 * ----) 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880,0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100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90,7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3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120-160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22-4,4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17.6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2400-480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1920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3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 ва ундан юқори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3744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312,0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43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Жами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8160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</TotalTime>
  <Words>769</Words>
  <Application>Microsoft Office PowerPoint</Application>
  <PresentationFormat>Экран (4:3)</PresentationFormat>
  <Paragraphs>222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BalticaUzbek</vt:lpstr>
      <vt:lpstr>Calibri</vt:lpstr>
      <vt:lpstr>Times New Roman</vt:lpstr>
      <vt:lpstr>Trebuchet MS</vt:lpstr>
      <vt:lpstr>Wingdings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Тижорат магазинларининг товар оборот ҳажми бўйича гуруҳланиши</vt:lpstr>
      <vt:lpstr>Оралиқни йириклаштириш усули ёрдамида иккиламчи гуруҳлаш тартиби</vt:lpstr>
      <vt:lpstr>Оралиқлар нисбатига асосланиб, иккиламчи гуруҳлаш тартиби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1</dc:creator>
  <cp:lastModifiedBy>Пользователь</cp:lastModifiedBy>
  <cp:revision>26</cp:revision>
  <cp:lastPrinted>1601-01-01T00:00:00Z</cp:lastPrinted>
  <dcterms:created xsi:type="dcterms:W3CDTF">1601-01-01T00:00:00Z</dcterms:created>
  <dcterms:modified xsi:type="dcterms:W3CDTF">2023-09-25T04:34:15Z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